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3E7413CC-2507-49A4-9738-0D7750C95A47}">
  <a:tblStyle styleId="{3E7413CC-2507-49A4-9738-0D7750C95A4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3432711287_0_1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3432711287_0_1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3432711287_0_3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3432711287_0_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3432711287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13432711287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3432711287_0_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3432711287_0_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13432711287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13432711287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3432711287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3432711287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ja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160625" y="3309075"/>
            <a:ext cx="3910500" cy="174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55" name="Google Shape;55;p13"/>
          <p:cNvSpPr/>
          <p:nvPr/>
        </p:nvSpPr>
        <p:spPr>
          <a:xfrm>
            <a:off x="5072850" y="3309075"/>
            <a:ext cx="3910500" cy="174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56" name="Google Shape;56;p13"/>
          <p:cNvSpPr/>
          <p:nvPr/>
        </p:nvSpPr>
        <p:spPr>
          <a:xfrm>
            <a:off x="2616725" y="544725"/>
            <a:ext cx="3910500" cy="1744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cxnSp>
        <p:nvCxnSpPr>
          <p:cNvPr id="57" name="Google Shape;57;p13"/>
          <p:cNvCxnSpPr>
            <a:stCxn id="56" idx="3"/>
            <a:endCxn id="58" idx="0"/>
          </p:cNvCxnSpPr>
          <p:nvPr/>
        </p:nvCxnSpPr>
        <p:spPr>
          <a:xfrm>
            <a:off x="6527225" y="1416975"/>
            <a:ext cx="501000" cy="1491900"/>
          </a:xfrm>
          <a:prstGeom prst="bentConnector2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59" name="Google Shape;59;p13"/>
          <p:cNvCxnSpPr>
            <a:stCxn id="56" idx="1"/>
            <a:endCxn id="60" idx="0"/>
          </p:cNvCxnSpPr>
          <p:nvPr/>
        </p:nvCxnSpPr>
        <p:spPr>
          <a:xfrm flipH="1">
            <a:off x="2115725" y="1416975"/>
            <a:ext cx="501000" cy="1491900"/>
          </a:xfrm>
          <a:prstGeom prst="bentConnector2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triangle"/>
            <a:tailEnd len="med" w="med" type="triangle"/>
          </a:ln>
        </p:spPr>
      </p:cxnSp>
      <p:cxnSp>
        <p:nvCxnSpPr>
          <p:cNvPr id="61" name="Google Shape;61;p13"/>
          <p:cNvCxnSpPr/>
          <p:nvPr/>
        </p:nvCxnSpPr>
        <p:spPr>
          <a:xfrm>
            <a:off x="4071150" y="4181325"/>
            <a:ext cx="1001700" cy="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med" w="med" type="triangle"/>
            <a:tailEnd len="med" w="med" type="triangle"/>
          </a:ln>
        </p:spPr>
      </p:cxnSp>
      <p:sp>
        <p:nvSpPr>
          <p:cNvPr id="62" name="Google Shape;62;p13"/>
          <p:cNvSpPr txBox="1"/>
          <p:nvPr/>
        </p:nvSpPr>
        <p:spPr>
          <a:xfrm>
            <a:off x="2616725" y="144525"/>
            <a:ext cx="39105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Customer：顧客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160625" y="2908875"/>
            <a:ext cx="39105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Company</a:t>
            </a:r>
            <a:r>
              <a:rPr lang="ja">
                <a:solidFill>
                  <a:schemeClr val="lt1"/>
                </a:solidFill>
              </a:rPr>
              <a:t>：</a:t>
            </a:r>
            <a:r>
              <a:rPr lang="ja">
                <a:solidFill>
                  <a:schemeClr val="lt1"/>
                </a:solidFill>
              </a:rPr>
              <a:t>自社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5072850" y="2908875"/>
            <a:ext cx="39105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Competitor</a:t>
            </a:r>
            <a:r>
              <a:rPr lang="ja">
                <a:solidFill>
                  <a:schemeClr val="lt1"/>
                </a:solidFill>
              </a:rPr>
              <a:t>：</a:t>
            </a:r>
            <a:r>
              <a:rPr lang="ja">
                <a:solidFill>
                  <a:schemeClr val="lt1"/>
                </a:solidFill>
              </a:rPr>
              <a:t>競合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63" name="Google Shape;63;p13"/>
          <p:cNvSpPr/>
          <p:nvPr/>
        </p:nvSpPr>
        <p:spPr>
          <a:xfrm>
            <a:off x="4095200" y="2318100"/>
            <a:ext cx="953563" cy="590775"/>
          </a:xfrm>
          <a:prstGeom prst="flowChartExtract">
            <a:avLst/>
          </a:prstGeom>
          <a:solidFill>
            <a:srgbClr val="406E8E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3C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4"/>
          <p:cNvSpPr/>
          <p:nvPr/>
        </p:nvSpPr>
        <p:spPr>
          <a:xfrm>
            <a:off x="590825" y="3084450"/>
            <a:ext cx="3782100" cy="190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69" name="Google Shape;69;p14"/>
          <p:cNvSpPr/>
          <p:nvPr/>
        </p:nvSpPr>
        <p:spPr>
          <a:xfrm>
            <a:off x="590825" y="554250"/>
            <a:ext cx="3782100" cy="190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70" name="Google Shape;70;p14"/>
          <p:cNvSpPr/>
          <p:nvPr/>
        </p:nvSpPr>
        <p:spPr>
          <a:xfrm>
            <a:off x="4771100" y="3084450"/>
            <a:ext cx="3782100" cy="190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71" name="Google Shape;71;p14"/>
          <p:cNvSpPr/>
          <p:nvPr/>
        </p:nvSpPr>
        <p:spPr>
          <a:xfrm>
            <a:off x="4771100" y="554250"/>
            <a:ext cx="3782100" cy="190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72" name="Google Shape;72;p14"/>
          <p:cNvSpPr txBox="1"/>
          <p:nvPr/>
        </p:nvSpPr>
        <p:spPr>
          <a:xfrm>
            <a:off x="590825" y="154050"/>
            <a:ext cx="37821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Customer Value：顧客価値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3" name="Google Shape;73;p14"/>
          <p:cNvSpPr txBox="1"/>
          <p:nvPr/>
        </p:nvSpPr>
        <p:spPr>
          <a:xfrm>
            <a:off x="4771100" y="154050"/>
            <a:ext cx="37821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Customer Cost：顧客のコスト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4" name="Google Shape;74;p14"/>
          <p:cNvSpPr txBox="1"/>
          <p:nvPr/>
        </p:nvSpPr>
        <p:spPr>
          <a:xfrm>
            <a:off x="590825" y="2684250"/>
            <a:ext cx="37821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Convenience：顧客にとっての利便性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4771100" y="2684250"/>
            <a:ext cx="37821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Communication：コミュニケーション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4141650" y="2214150"/>
            <a:ext cx="860700" cy="715200"/>
          </a:xfrm>
          <a:prstGeom prst="diamond">
            <a:avLst/>
          </a:prstGeom>
          <a:solidFill>
            <a:srgbClr val="406E8E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4C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5"/>
          <p:cNvSpPr/>
          <p:nvPr/>
        </p:nvSpPr>
        <p:spPr>
          <a:xfrm>
            <a:off x="590825" y="3084450"/>
            <a:ext cx="3782100" cy="190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82" name="Google Shape;82;p15"/>
          <p:cNvSpPr/>
          <p:nvPr/>
        </p:nvSpPr>
        <p:spPr>
          <a:xfrm>
            <a:off x="4771100" y="3084450"/>
            <a:ext cx="3782100" cy="190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83" name="Google Shape;83;p15"/>
          <p:cNvSpPr/>
          <p:nvPr/>
        </p:nvSpPr>
        <p:spPr>
          <a:xfrm>
            <a:off x="590825" y="554250"/>
            <a:ext cx="3782100" cy="190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84" name="Google Shape;84;p15"/>
          <p:cNvSpPr/>
          <p:nvPr/>
        </p:nvSpPr>
        <p:spPr>
          <a:xfrm>
            <a:off x="4771100" y="554250"/>
            <a:ext cx="3782100" cy="1905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85" name="Google Shape;85;p15"/>
          <p:cNvSpPr txBox="1"/>
          <p:nvPr/>
        </p:nvSpPr>
        <p:spPr>
          <a:xfrm>
            <a:off x="590825" y="154050"/>
            <a:ext cx="37821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Product：商品・サービス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6" name="Google Shape;86;p15"/>
          <p:cNvSpPr txBox="1"/>
          <p:nvPr/>
        </p:nvSpPr>
        <p:spPr>
          <a:xfrm>
            <a:off x="4771100" y="154050"/>
            <a:ext cx="37821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Price：価格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7" name="Google Shape;87;p15"/>
          <p:cNvSpPr txBox="1"/>
          <p:nvPr/>
        </p:nvSpPr>
        <p:spPr>
          <a:xfrm>
            <a:off x="590825" y="2684250"/>
            <a:ext cx="37821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Promotion：販売促進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8" name="Google Shape;88;p15"/>
          <p:cNvSpPr txBox="1"/>
          <p:nvPr/>
        </p:nvSpPr>
        <p:spPr>
          <a:xfrm>
            <a:off x="4771100" y="2684250"/>
            <a:ext cx="37821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Place：流通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89" name="Google Shape;89;p15"/>
          <p:cNvSpPr/>
          <p:nvPr/>
        </p:nvSpPr>
        <p:spPr>
          <a:xfrm>
            <a:off x="4141650" y="2214150"/>
            <a:ext cx="860700" cy="715200"/>
          </a:xfrm>
          <a:prstGeom prst="diamond">
            <a:avLst/>
          </a:prstGeom>
          <a:solidFill>
            <a:srgbClr val="406E8E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4P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/>
          <p:nvPr/>
        </p:nvSpPr>
        <p:spPr>
          <a:xfrm>
            <a:off x="152400" y="3805025"/>
            <a:ext cx="2682600" cy="1192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95" name="Google Shape;95;p16"/>
          <p:cNvSpPr/>
          <p:nvPr/>
        </p:nvSpPr>
        <p:spPr>
          <a:xfrm>
            <a:off x="6309000" y="3805025"/>
            <a:ext cx="2682600" cy="1192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96" name="Google Shape;96;p16"/>
          <p:cNvSpPr/>
          <p:nvPr/>
        </p:nvSpPr>
        <p:spPr>
          <a:xfrm>
            <a:off x="3230700" y="2137050"/>
            <a:ext cx="2682600" cy="1192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97" name="Google Shape;97;p16"/>
          <p:cNvSpPr/>
          <p:nvPr/>
        </p:nvSpPr>
        <p:spPr>
          <a:xfrm>
            <a:off x="152400" y="498325"/>
            <a:ext cx="2682600" cy="1192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98" name="Google Shape;98;p16"/>
          <p:cNvSpPr/>
          <p:nvPr/>
        </p:nvSpPr>
        <p:spPr>
          <a:xfrm>
            <a:off x="6309000" y="475500"/>
            <a:ext cx="2682600" cy="1192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cxnSp>
        <p:nvCxnSpPr>
          <p:cNvPr id="99" name="Google Shape;99;p16"/>
          <p:cNvCxnSpPr>
            <a:stCxn id="97" idx="3"/>
            <a:endCxn id="96" idx="0"/>
          </p:cNvCxnSpPr>
          <p:nvPr/>
        </p:nvCxnSpPr>
        <p:spPr>
          <a:xfrm>
            <a:off x="2835000" y="1094575"/>
            <a:ext cx="1737000" cy="10425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0" name="Google Shape;100;p16"/>
          <p:cNvCxnSpPr>
            <a:stCxn id="98" idx="2"/>
            <a:endCxn id="96" idx="3"/>
          </p:cNvCxnSpPr>
          <p:nvPr/>
        </p:nvCxnSpPr>
        <p:spPr>
          <a:xfrm rot="5400000">
            <a:off x="6249150" y="1332150"/>
            <a:ext cx="1065300" cy="17370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1" name="Google Shape;101;p16"/>
          <p:cNvCxnSpPr>
            <a:stCxn id="95" idx="1"/>
            <a:endCxn id="96" idx="2"/>
          </p:cNvCxnSpPr>
          <p:nvPr/>
        </p:nvCxnSpPr>
        <p:spPr>
          <a:xfrm rot="10800000">
            <a:off x="4572000" y="3329675"/>
            <a:ext cx="1737000" cy="10716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02" name="Google Shape;102;p16"/>
          <p:cNvCxnSpPr>
            <a:stCxn id="94" idx="0"/>
            <a:endCxn id="96" idx="1"/>
          </p:cNvCxnSpPr>
          <p:nvPr/>
        </p:nvCxnSpPr>
        <p:spPr>
          <a:xfrm rot="-5400000">
            <a:off x="1826400" y="2400725"/>
            <a:ext cx="1071600" cy="1737000"/>
          </a:xfrm>
          <a:prstGeom prst="bentConnector2">
            <a:avLst/>
          </a:prstGeom>
          <a:noFill/>
          <a:ln cap="flat" cmpd="sng" w="19050">
            <a:solidFill>
              <a:schemeClr val="dk1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103" name="Google Shape;103;p16"/>
          <p:cNvSpPr txBox="1"/>
          <p:nvPr/>
        </p:nvSpPr>
        <p:spPr>
          <a:xfrm>
            <a:off x="152400" y="175225"/>
            <a:ext cx="2682600" cy="3231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900">
                <a:solidFill>
                  <a:schemeClr val="lt1"/>
                </a:solidFill>
              </a:rPr>
              <a:t>代替商品</a:t>
            </a:r>
            <a:endParaRPr b="1" sz="900">
              <a:solidFill>
                <a:schemeClr val="lt1"/>
              </a:solidFill>
            </a:endParaRPr>
          </a:p>
        </p:txBody>
      </p:sp>
      <p:sp>
        <p:nvSpPr>
          <p:cNvPr id="104" name="Google Shape;104;p16"/>
          <p:cNvSpPr txBox="1"/>
          <p:nvPr/>
        </p:nvSpPr>
        <p:spPr>
          <a:xfrm>
            <a:off x="3230700" y="1813975"/>
            <a:ext cx="2682600" cy="3231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900">
                <a:solidFill>
                  <a:schemeClr val="lt1"/>
                </a:solidFill>
              </a:rPr>
              <a:t>競合企業</a:t>
            </a:r>
            <a:endParaRPr b="1" sz="900">
              <a:solidFill>
                <a:schemeClr val="lt1"/>
              </a:solidFill>
            </a:endParaRPr>
          </a:p>
        </p:txBody>
      </p:sp>
      <p:sp>
        <p:nvSpPr>
          <p:cNvPr id="105" name="Google Shape;105;p16"/>
          <p:cNvSpPr txBox="1"/>
          <p:nvPr/>
        </p:nvSpPr>
        <p:spPr>
          <a:xfrm>
            <a:off x="6309000" y="152400"/>
            <a:ext cx="2682600" cy="3231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900">
                <a:solidFill>
                  <a:schemeClr val="lt1"/>
                </a:solidFill>
              </a:rPr>
              <a:t>新規参入者</a:t>
            </a:r>
            <a:endParaRPr b="1" sz="900">
              <a:solidFill>
                <a:schemeClr val="lt1"/>
              </a:solidFill>
            </a:endParaRPr>
          </a:p>
        </p:txBody>
      </p:sp>
      <p:sp>
        <p:nvSpPr>
          <p:cNvPr id="106" name="Google Shape;106;p16"/>
          <p:cNvSpPr txBox="1"/>
          <p:nvPr/>
        </p:nvSpPr>
        <p:spPr>
          <a:xfrm>
            <a:off x="6309000" y="3481925"/>
            <a:ext cx="2682600" cy="3231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900">
                <a:solidFill>
                  <a:schemeClr val="lt1"/>
                </a:solidFill>
              </a:rPr>
              <a:t>購入者の交渉力</a:t>
            </a:r>
            <a:endParaRPr b="1" sz="900">
              <a:solidFill>
                <a:schemeClr val="lt1"/>
              </a:solidFill>
            </a:endParaRPr>
          </a:p>
        </p:txBody>
      </p:sp>
      <p:sp>
        <p:nvSpPr>
          <p:cNvPr id="107" name="Google Shape;107;p16"/>
          <p:cNvSpPr txBox="1"/>
          <p:nvPr/>
        </p:nvSpPr>
        <p:spPr>
          <a:xfrm>
            <a:off x="152400" y="3481925"/>
            <a:ext cx="2682600" cy="3231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 sz="900">
                <a:solidFill>
                  <a:schemeClr val="lt1"/>
                </a:solidFill>
              </a:rPr>
              <a:t>販売者の交渉力</a:t>
            </a:r>
            <a:endParaRPr b="1" sz="900">
              <a:solidFill>
                <a:schemeClr val="lt1"/>
              </a:solidFill>
            </a:endParaRPr>
          </a:p>
        </p:txBody>
      </p:sp>
      <p:sp>
        <p:nvSpPr>
          <p:cNvPr id="108" name="Google Shape;108;p16"/>
          <p:cNvSpPr txBox="1"/>
          <p:nvPr/>
        </p:nvSpPr>
        <p:spPr>
          <a:xfrm>
            <a:off x="3021300" y="475500"/>
            <a:ext cx="31014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ja"/>
              <a:t>ファイブフォース分析</a:t>
            </a:r>
            <a:endParaRPr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7"/>
          <p:cNvSpPr/>
          <p:nvPr/>
        </p:nvSpPr>
        <p:spPr>
          <a:xfrm>
            <a:off x="918375" y="893050"/>
            <a:ext cx="3846300" cy="167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14" name="Google Shape;114;p17"/>
          <p:cNvSpPr/>
          <p:nvPr/>
        </p:nvSpPr>
        <p:spPr>
          <a:xfrm>
            <a:off x="918375" y="2973650"/>
            <a:ext cx="3846300" cy="167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15" name="Google Shape;115;p17"/>
          <p:cNvSpPr/>
          <p:nvPr/>
        </p:nvSpPr>
        <p:spPr>
          <a:xfrm>
            <a:off x="4764675" y="2973650"/>
            <a:ext cx="3846300" cy="167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16" name="Google Shape;116;p17"/>
          <p:cNvSpPr/>
          <p:nvPr/>
        </p:nvSpPr>
        <p:spPr>
          <a:xfrm>
            <a:off x="4764675" y="893150"/>
            <a:ext cx="3846300" cy="16770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17" name="Google Shape;117;p17"/>
          <p:cNvSpPr txBox="1"/>
          <p:nvPr/>
        </p:nvSpPr>
        <p:spPr>
          <a:xfrm>
            <a:off x="918375" y="492850"/>
            <a:ext cx="38463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Strength：強み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8" name="Google Shape;118;p17"/>
          <p:cNvSpPr txBox="1"/>
          <p:nvPr/>
        </p:nvSpPr>
        <p:spPr>
          <a:xfrm>
            <a:off x="4764675" y="492850"/>
            <a:ext cx="38463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Weakness：弱み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19" name="Google Shape;119;p17"/>
          <p:cNvSpPr txBox="1"/>
          <p:nvPr/>
        </p:nvSpPr>
        <p:spPr>
          <a:xfrm>
            <a:off x="918375" y="2570150"/>
            <a:ext cx="38463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Opportunity：機会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0" name="Google Shape;120;p17"/>
          <p:cNvSpPr txBox="1"/>
          <p:nvPr/>
        </p:nvSpPr>
        <p:spPr>
          <a:xfrm>
            <a:off x="4764675" y="2570250"/>
            <a:ext cx="3846300" cy="4002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Threat：脅威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1" name="Google Shape;121;p17"/>
          <p:cNvSpPr txBox="1"/>
          <p:nvPr/>
        </p:nvSpPr>
        <p:spPr>
          <a:xfrm>
            <a:off x="533000" y="492850"/>
            <a:ext cx="3852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17"/>
          <p:cNvSpPr/>
          <p:nvPr/>
        </p:nvSpPr>
        <p:spPr>
          <a:xfrm>
            <a:off x="533175" y="492850"/>
            <a:ext cx="385200" cy="2077500"/>
          </a:xfrm>
          <a:prstGeom prst="rect">
            <a:avLst/>
          </a:prstGeom>
          <a:solidFill>
            <a:srgbClr val="406E8E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内部環境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3" name="Google Shape;123;p17"/>
          <p:cNvSpPr/>
          <p:nvPr/>
        </p:nvSpPr>
        <p:spPr>
          <a:xfrm>
            <a:off x="533000" y="2570050"/>
            <a:ext cx="385200" cy="2077500"/>
          </a:xfrm>
          <a:prstGeom prst="rect">
            <a:avLst/>
          </a:prstGeom>
          <a:solidFill>
            <a:srgbClr val="406E8E"/>
          </a:solidFill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>
                <a:solidFill>
                  <a:schemeClr val="lt1"/>
                </a:solidFill>
              </a:rPr>
              <a:t>外部</a:t>
            </a:r>
            <a:r>
              <a:rPr lang="ja">
                <a:solidFill>
                  <a:schemeClr val="lt1"/>
                </a:solidFill>
              </a:rPr>
              <a:t>環境</a:t>
            </a:r>
            <a:endParaRPr>
              <a:solidFill>
                <a:schemeClr val="lt1"/>
              </a:solidFill>
            </a:endParaRPr>
          </a:p>
        </p:txBody>
      </p:sp>
      <p:sp>
        <p:nvSpPr>
          <p:cNvPr id="124" name="Google Shape;124;p17"/>
          <p:cNvSpPr txBox="1"/>
          <p:nvPr/>
        </p:nvSpPr>
        <p:spPr>
          <a:xfrm>
            <a:off x="2722650" y="92650"/>
            <a:ext cx="36987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SWOT分析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18"/>
          <p:cNvSpPr/>
          <p:nvPr/>
        </p:nvSpPr>
        <p:spPr>
          <a:xfrm>
            <a:off x="451050" y="2852525"/>
            <a:ext cx="1581900" cy="205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30" name="Google Shape;130;p18"/>
          <p:cNvSpPr/>
          <p:nvPr/>
        </p:nvSpPr>
        <p:spPr>
          <a:xfrm>
            <a:off x="6798325" y="2852475"/>
            <a:ext cx="1588200" cy="205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31" name="Google Shape;131;p18"/>
          <p:cNvSpPr/>
          <p:nvPr/>
        </p:nvSpPr>
        <p:spPr>
          <a:xfrm>
            <a:off x="5209975" y="2852475"/>
            <a:ext cx="1588200" cy="205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32" name="Google Shape;132;p18"/>
          <p:cNvSpPr/>
          <p:nvPr/>
        </p:nvSpPr>
        <p:spPr>
          <a:xfrm>
            <a:off x="3621600" y="2852475"/>
            <a:ext cx="1588200" cy="205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33" name="Google Shape;133;p18"/>
          <p:cNvSpPr/>
          <p:nvPr/>
        </p:nvSpPr>
        <p:spPr>
          <a:xfrm>
            <a:off x="2033250" y="2852475"/>
            <a:ext cx="1588200" cy="20514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34" name="Google Shape;134;p18"/>
          <p:cNvSpPr/>
          <p:nvPr/>
        </p:nvSpPr>
        <p:spPr>
          <a:xfrm>
            <a:off x="1531050" y="1542225"/>
            <a:ext cx="6853200" cy="496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/>
          </a:p>
        </p:txBody>
      </p:sp>
      <p:sp>
        <p:nvSpPr>
          <p:cNvPr id="135" name="Google Shape;135;p18"/>
          <p:cNvSpPr/>
          <p:nvPr/>
        </p:nvSpPr>
        <p:spPr>
          <a:xfrm>
            <a:off x="1534050" y="2038975"/>
            <a:ext cx="6853200" cy="496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/>
          </a:p>
        </p:txBody>
      </p:sp>
      <p:sp>
        <p:nvSpPr>
          <p:cNvPr id="136" name="Google Shape;136;p18"/>
          <p:cNvSpPr/>
          <p:nvPr/>
        </p:nvSpPr>
        <p:spPr>
          <a:xfrm>
            <a:off x="1531048" y="1045425"/>
            <a:ext cx="6853200" cy="496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37" name="Google Shape;137;p18"/>
          <p:cNvSpPr/>
          <p:nvPr/>
        </p:nvSpPr>
        <p:spPr>
          <a:xfrm>
            <a:off x="1531048" y="548650"/>
            <a:ext cx="6853200" cy="496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</p:txBody>
      </p:sp>
      <p:sp>
        <p:nvSpPr>
          <p:cNvPr id="138" name="Google Shape;138;p18"/>
          <p:cNvSpPr txBox="1"/>
          <p:nvPr/>
        </p:nvSpPr>
        <p:spPr>
          <a:xfrm>
            <a:off x="23525" y="435050"/>
            <a:ext cx="421500" cy="21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/>
              <a:t>支援活動</a:t>
            </a:r>
            <a:endParaRPr sz="1200"/>
          </a:p>
        </p:txBody>
      </p:sp>
      <p:sp>
        <p:nvSpPr>
          <p:cNvPr id="139" name="Google Shape;139;p18"/>
          <p:cNvSpPr txBox="1"/>
          <p:nvPr/>
        </p:nvSpPr>
        <p:spPr>
          <a:xfrm>
            <a:off x="20550" y="2533200"/>
            <a:ext cx="421500" cy="2367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200"/>
              <a:t>主活動</a:t>
            </a:r>
            <a:endParaRPr sz="1200"/>
          </a:p>
        </p:txBody>
      </p:sp>
      <p:sp>
        <p:nvSpPr>
          <p:cNvPr id="140" name="Google Shape;140;p18"/>
          <p:cNvSpPr/>
          <p:nvPr/>
        </p:nvSpPr>
        <p:spPr>
          <a:xfrm>
            <a:off x="8387250" y="548650"/>
            <a:ext cx="736200" cy="4352400"/>
          </a:xfrm>
          <a:prstGeom prst="homePlate">
            <a:avLst>
              <a:gd fmla="val 50966" name="adj"/>
            </a:avLst>
          </a:prstGeom>
          <a:solidFill>
            <a:srgbClr val="F6B26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/>
              <a:t>  利益</a:t>
            </a:r>
            <a:endParaRPr sz="1000"/>
          </a:p>
        </p:txBody>
      </p:sp>
      <p:sp>
        <p:nvSpPr>
          <p:cNvPr id="141" name="Google Shape;141;p18"/>
          <p:cNvSpPr/>
          <p:nvPr/>
        </p:nvSpPr>
        <p:spPr>
          <a:xfrm>
            <a:off x="450113" y="1045175"/>
            <a:ext cx="1080000" cy="496800"/>
          </a:xfrm>
          <a:prstGeom prst="rect">
            <a:avLst/>
          </a:prstGeom>
          <a:solidFill>
            <a:srgbClr val="406E8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人事・労務管理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42" name="Google Shape;142;p18"/>
          <p:cNvSpPr/>
          <p:nvPr/>
        </p:nvSpPr>
        <p:spPr>
          <a:xfrm>
            <a:off x="450113" y="548175"/>
            <a:ext cx="1080000" cy="496800"/>
          </a:xfrm>
          <a:prstGeom prst="rect">
            <a:avLst/>
          </a:prstGeom>
          <a:solidFill>
            <a:srgbClr val="406E8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企業インフラ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43" name="Google Shape;143;p18"/>
          <p:cNvSpPr/>
          <p:nvPr/>
        </p:nvSpPr>
        <p:spPr>
          <a:xfrm>
            <a:off x="451050" y="1541963"/>
            <a:ext cx="1080000" cy="496800"/>
          </a:xfrm>
          <a:prstGeom prst="rect">
            <a:avLst/>
          </a:prstGeom>
          <a:solidFill>
            <a:srgbClr val="406E8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調達活動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44" name="Google Shape;144;p18"/>
          <p:cNvSpPr/>
          <p:nvPr/>
        </p:nvSpPr>
        <p:spPr>
          <a:xfrm>
            <a:off x="451050" y="2039225"/>
            <a:ext cx="1080000" cy="496800"/>
          </a:xfrm>
          <a:prstGeom prst="rect">
            <a:avLst/>
          </a:prstGeom>
          <a:solidFill>
            <a:srgbClr val="406E8E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技術開発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45" name="Google Shape;145;p18"/>
          <p:cNvSpPr/>
          <p:nvPr/>
        </p:nvSpPr>
        <p:spPr>
          <a:xfrm>
            <a:off x="451475" y="2536025"/>
            <a:ext cx="1581900" cy="3165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仕入れ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46" name="Google Shape;146;p18"/>
          <p:cNvSpPr/>
          <p:nvPr/>
        </p:nvSpPr>
        <p:spPr>
          <a:xfrm>
            <a:off x="2035063" y="2535800"/>
            <a:ext cx="1581900" cy="3165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加工・製造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47" name="Google Shape;147;p18"/>
          <p:cNvSpPr/>
          <p:nvPr/>
        </p:nvSpPr>
        <p:spPr>
          <a:xfrm>
            <a:off x="3624900" y="2535800"/>
            <a:ext cx="1581900" cy="3165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配送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48" name="Google Shape;148;p18"/>
          <p:cNvSpPr/>
          <p:nvPr/>
        </p:nvSpPr>
        <p:spPr>
          <a:xfrm>
            <a:off x="5211163" y="2535800"/>
            <a:ext cx="1581900" cy="3165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販売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49" name="Google Shape;149;p18"/>
          <p:cNvSpPr/>
          <p:nvPr/>
        </p:nvSpPr>
        <p:spPr>
          <a:xfrm>
            <a:off x="6798025" y="2535800"/>
            <a:ext cx="1581900" cy="316500"/>
          </a:xfrm>
          <a:prstGeom prst="rect">
            <a:avLst/>
          </a:prstGeom>
          <a:solidFill>
            <a:srgbClr val="23395B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 sz="1000">
                <a:solidFill>
                  <a:schemeClr val="lt1"/>
                </a:solidFill>
              </a:rPr>
              <a:t>アフターサービス</a:t>
            </a:r>
            <a:endParaRPr sz="1000">
              <a:solidFill>
                <a:schemeClr val="lt1"/>
              </a:solidFill>
            </a:endParaRPr>
          </a:p>
        </p:txBody>
      </p:sp>
      <p:sp>
        <p:nvSpPr>
          <p:cNvPr id="150" name="Google Shape;150;p18"/>
          <p:cNvSpPr txBox="1"/>
          <p:nvPr/>
        </p:nvSpPr>
        <p:spPr>
          <a:xfrm>
            <a:off x="3331725" y="148475"/>
            <a:ext cx="28140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ja"/>
              <a:t>バリューチェーン分析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5" name="Google Shape;155;p19"/>
          <p:cNvGraphicFramePr/>
          <p:nvPr/>
        </p:nvGraphicFramePr>
        <p:xfrm>
          <a:off x="317813" y="22576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{3E7413CC-2507-49A4-9738-0D7750C95A47}</a:tableStyleId>
              </a:tblPr>
              <a:tblGrid>
                <a:gridCol w="1832875"/>
                <a:gridCol w="3374925"/>
                <a:gridCol w="3300575"/>
              </a:tblGrid>
              <a:tr h="4034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>
                          <a:solidFill>
                            <a:schemeClr val="lt1"/>
                          </a:solidFill>
                        </a:rPr>
                        <a:t>Points of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3395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>
                          <a:solidFill>
                            <a:schemeClr val="lt1"/>
                          </a:solidFill>
                        </a:rPr>
                        <a:t>企業A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3395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>
                          <a:solidFill>
                            <a:schemeClr val="lt1"/>
                          </a:solidFill>
                        </a:rPr>
                        <a:t>企業B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3395B"/>
                    </a:solidFill>
                  </a:tcPr>
                </a:tc>
              </a:tr>
              <a:tr h="13911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>
                          <a:solidFill>
                            <a:schemeClr val="lt1"/>
                          </a:solidFill>
                        </a:rPr>
                        <a:t>Difference：相違点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3395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988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>
                          <a:solidFill>
                            <a:schemeClr val="lt1"/>
                          </a:solidFill>
                        </a:rPr>
                        <a:t>Parity：類似点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3395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t/>
                      </a:r>
                      <a:endParaRPr b="1" sz="9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4426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ja">
                          <a:solidFill>
                            <a:schemeClr val="lt1"/>
                          </a:solidFill>
                        </a:rPr>
                        <a:t>Failure：脱落点</a:t>
                      </a:r>
                      <a:endParaRPr>
                        <a:solidFill>
                          <a:schemeClr val="lt1"/>
                        </a:solidFill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23395B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 sz="900"/>
                    </a:p>
                  </a:txBody>
                  <a:tcPr marT="91425" marB="91425" marR="91425" marL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